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39" r:id="rId3"/>
    <p:sldId id="334" r:id="rId4"/>
    <p:sldId id="398" r:id="rId5"/>
    <p:sldId id="379" r:id="rId6"/>
    <p:sldId id="338" r:id="rId7"/>
    <p:sldId id="381" r:id="rId8"/>
    <p:sldId id="392" r:id="rId9"/>
    <p:sldId id="378" r:id="rId10"/>
    <p:sldId id="380" r:id="rId11"/>
    <p:sldId id="394" r:id="rId12"/>
    <p:sldId id="383" r:id="rId13"/>
    <p:sldId id="376" r:id="rId14"/>
    <p:sldId id="399" r:id="rId15"/>
    <p:sldId id="375" r:id="rId16"/>
    <p:sldId id="377" r:id="rId17"/>
    <p:sldId id="365" r:id="rId18"/>
    <p:sldId id="370" r:id="rId19"/>
    <p:sldId id="385" r:id="rId20"/>
    <p:sldId id="382" r:id="rId21"/>
    <p:sldId id="391" r:id="rId22"/>
    <p:sldId id="384" r:id="rId23"/>
    <p:sldId id="396" r:id="rId24"/>
    <p:sldId id="395" r:id="rId25"/>
    <p:sldId id="386" r:id="rId26"/>
    <p:sldId id="390" r:id="rId27"/>
    <p:sldId id="388" r:id="rId28"/>
    <p:sldId id="387" r:id="rId29"/>
    <p:sldId id="353" r:id="rId30"/>
    <p:sldId id="397" r:id="rId31"/>
    <p:sldId id="393" r:id="rId32"/>
    <p:sldId id="266" r:id="rId33"/>
    <p:sldId id="260" r:id="rId34"/>
    <p:sldId id="349" r:id="rId35"/>
    <p:sldId id="267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80432" autoAdjust="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04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fif"/><Relationship Id="rId4" Type="http://schemas.openxmlformats.org/officeDocument/2006/relationships/image" Target="../media/image9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fif"/><Relationship Id="rId4" Type="http://schemas.openxmlformats.org/officeDocument/2006/relationships/image" Target="../media/image1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fif"/><Relationship Id="rId4" Type="http://schemas.openxmlformats.org/officeDocument/2006/relationships/image" Target="../media/image14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fif"/><Relationship Id="rId4" Type="http://schemas.openxmlformats.org/officeDocument/2006/relationships/image" Target="../media/image16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fif"/><Relationship Id="rId4" Type="http://schemas.openxmlformats.org/officeDocument/2006/relationships/image" Target="../media/image28.jf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fif"/><Relationship Id="rId4" Type="http://schemas.openxmlformats.org/officeDocument/2006/relationships/image" Target="../media/image30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f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fif"/><Relationship Id="rId4" Type="http://schemas.openxmlformats.org/officeDocument/2006/relationships/image" Target="../media/image36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fif"/><Relationship Id="rId4" Type="http://schemas.openxmlformats.org/officeDocument/2006/relationships/image" Target="../media/image38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fif"/><Relationship Id="rId4" Type="http://schemas.openxmlformats.org/officeDocument/2006/relationships/image" Target="../media/image40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f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fif"/><Relationship Id="rId5" Type="http://schemas.openxmlformats.org/officeDocument/2006/relationships/image" Target="../media/image50.jfif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f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f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декабря по 12 декабря  2021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37"/>
            <a:ext cx="2641600" cy="2175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-70146"/>
            <a:ext cx="2578221" cy="23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0"/>
            <a:ext cx="10515600" cy="66506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Посещение учреждений культуры в рамках федерального проекта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«ПУШКИНСКАЯ КАРТА»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зарегистрировано по району : 456 школьника, 233  студента- ААК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2571749"/>
            <a:ext cx="5424056" cy="406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893" y="2571749"/>
            <a:ext cx="6096142" cy="406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26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93476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 в учреждениях образования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педагоги-психологи, логопед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по профориентации в 9-х классах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АСОШ №1, АСОШ №2,АСОШ №3</a:t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1" y="2337955"/>
            <a:ext cx="5555672" cy="416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95" y="2337955"/>
            <a:ext cx="5555672" cy="416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10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93476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Родительский контроль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вопросы организации  питания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участие родителей  в мероприятиях республиканского уровня 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5122" name="Picture 2" descr="C:\Users\MinAdmin\Desktop\267569e6-468d-4a93-909c-49b15e0be2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9" y="3185652"/>
            <a:ext cx="6145102" cy="345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C:\Users\MinAdmin\Desktop\a5d5ccfc-dd85-4cc2-ad58-f21dd142a79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176" y="1363342"/>
            <a:ext cx="3578942" cy="5357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485943" y="1363342"/>
            <a:ext cx="4888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САМЫЕ активные родители: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Ромодановская СОШ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АСОШ №2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АСОШ №3</a:t>
            </a:r>
          </a:p>
          <a:p>
            <a:pPr marL="285750" indent="-285750">
              <a:buFontTx/>
              <a:buChar char="-"/>
            </a:pP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Ерыклинская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ООШ</a:t>
            </a:r>
          </a:p>
          <a:p>
            <a:pPr marL="285750" indent="-285750">
              <a:buFontTx/>
              <a:buChar char="-"/>
            </a:pP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080" y="1"/>
            <a:ext cx="1600920" cy="13453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67"/>
            <a:ext cx="1589809" cy="124150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03867"/>
            <a:ext cx="10515600" cy="1818451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Центр 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непрерывного профессионального развития педагогов при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КФУ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«Взаимодействие ЦНППМР и муниципальных методических служб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научно-методическому сопровождению индивидуальных образовательных маршрутов педагогических работников Республики Татарстан»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В.В.Егорова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заместитель начальника отдела образования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3210791"/>
            <a:ext cx="5899937" cy="3553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46" y="3200400"/>
            <a:ext cx="5680364" cy="3564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359728" y="202618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55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(08.12.2021)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«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 психолого-педагогической реабилитации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коррекции «Росток»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республиканский семинар по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третичной профилактике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суицидального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поведения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несовершеннолетних.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Педагоги-психологи</a:t>
            </a:r>
            <a:endParaRPr lang="ru-RU" sz="18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217" y="2587337"/>
            <a:ext cx="5846421" cy="3884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1"/>
            <a:ext cx="1551709" cy="13040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"/>
            <a:ext cx="1652155" cy="12901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Центр дополнительного образования детей «Заречье» 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Республиканский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семинар «Интегрированный подход в реализации содержания дополнительных общеобразовательных программ художественного направления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 Центра Детского Творчества, ДШИ </a:t>
            </a:r>
            <a:r>
              <a:rPr lang="ru-RU" sz="18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3" y="2473036"/>
            <a:ext cx="5611091" cy="4208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72" y="2473036"/>
            <a:ext cx="5611091" cy="4208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31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4791" y="3166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№1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имени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А.А.Малафеевой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семинар по предмету: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«Русский язык»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О.В.Паранева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учитель русского языка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высшей квалификационной категории</a:t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11-х классов</a:t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" y="2421082"/>
            <a:ext cx="5555671" cy="4166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82" y="2421082"/>
            <a:ext cx="5555672" cy="416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19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ттестация руководителей образовательных организаций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 участием заместителя руководителя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Исполнительного комитета </a:t>
            </a:r>
            <a:r>
              <a:rPr lang="ru-RU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А.В.Симашевой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2391208"/>
            <a:ext cx="5635338" cy="4226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60" y="2391208"/>
            <a:ext cx="5624944" cy="4218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04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64" y="1"/>
            <a:ext cx="1520536" cy="1277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1"/>
            <a:ext cx="1743075" cy="13611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Семинар с руководителями образовательных учреждений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вопросу исполнения предписаний Департаментом надзора и контроля в сфере образования и оформление отчётов об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исполнении.</a:t>
            </a:r>
            <a:endParaRPr lang="ru-RU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2" y="2405427"/>
            <a:ext cx="5609063" cy="4206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832" y="2405427"/>
            <a:ext cx="5295900" cy="4206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5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05931" y="5961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/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</a:b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ВЕБИНАРЫ,СЕМИНАРЫ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</a:rPr>
              <a:t>Всероссийская научно-практическая конференция</a:t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</a:rPr>
              <a:t>«ОБРАЗОВАНИЕ И ДИАЛОГ КУЛЬТУР: ТРАДИЦИИ И СОВРЕМЕННОСТЬ»</a:t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</a:rPr>
              <a:t>педагоги Центра Детского Творчества</a:t>
            </a:r>
            <a:endParaRPr lang="ru-RU" sz="1800" i="1" dirty="0" smtClean="0">
              <a:solidFill>
                <a:srgbClr val="002060"/>
              </a:solidFill>
            </a:endParaRPr>
          </a:p>
        </p:txBody>
      </p:sp>
      <p:pic>
        <p:nvPicPr>
          <p:cNvPr id="12291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6661" y="2759784"/>
            <a:ext cx="5107276" cy="3829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96" y="1094919"/>
            <a:ext cx="2105587" cy="150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71"/>
            <a:ext cx="1972531" cy="134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083" y="-117309"/>
            <a:ext cx="1641906" cy="160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893" y="2723530"/>
            <a:ext cx="4957953" cy="3866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04187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64" y="1"/>
            <a:ext cx="1520536" cy="1277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1"/>
            <a:ext cx="1743075" cy="13611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ОНЛАЙН- ФОРУМ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учителей русского языка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18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илярская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226" y="1750031"/>
            <a:ext cx="6469109" cy="4839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44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43" y="1"/>
            <a:ext cx="1693957" cy="14235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9809" cy="124150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9421" y="47328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Региональный чемпионат «Молодые профессионалы» (</a:t>
            </a:r>
            <a:r>
              <a:rPr 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WorldSkills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Russia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компетенция «Электроника» 14-16 лет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В.Былинцев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чащийся </a:t>
            </a:r>
            <a:r>
              <a:rPr lang="ru-RU" sz="1800" b="1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Сахаровской школы (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 ЦДТ)</a:t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руководитель: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Г.А.Былинцев</a:t>
            </a:r>
            <a:r>
              <a:rPr lang="ru-RU" sz="1800" i="1" dirty="0">
                <a:solidFill>
                  <a:srgbClr val="002060"/>
                </a:solidFill>
              </a:rPr>
              <a:t/>
            </a:r>
            <a:br>
              <a:rPr lang="ru-RU" sz="1800" i="1" dirty="0">
                <a:solidFill>
                  <a:srgbClr val="00206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Объект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9436" y="2888673"/>
            <a:ext cx="5648990" cy="3647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88673"/>
            <a:ext cx="5996174" cy="3647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511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43" y="1"/>
            <a:ext cx="1693957" cy="14235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9809" cy="124150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8079" y="-420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КОНФЕРЕНЦИЯ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Всероссийская конференция-конкурс учащихся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имени </a:t>
            </a:r>
            <a:r>
              <a:rPr lang="ru-RU" sz="1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Л.Толстого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участием праправнука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Льва Толстого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Владимиром </a:t>
            </a:r>
            <a:r>
              <a:rPr 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Ильичем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Толстым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советником Президента РФ по культуре, президентом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МАПРЯЛ.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Алия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Фаттахова, ученица Алексеевкой школы №3</a:t>
            </a:r>
            <a:r>
              <a:rPr lang="ru-RU" sz="1800" i="1" dirty="0">
                <a:solidFill>
                  <a:srgbClr val="002060"/>
                </a:solidFill>
              </a:rPr>
              <a:t/>
            </a:r>
            <a:br>
              <a:rPr lang="ru-RU" sz="1800" i="1" dirty="0">
                <a:solidFill>
                  <a:srgbClr val="00206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35f78a22-56cd-4b06-aaf2-f7853cfb4c5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35" y="2005782"/>
            <a:ext cx="3570686" cy="476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IMG_19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13" y="2005782"/>
            <a:ext cx="6995396" cy="4663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40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Международная  онлайн- олимпиада  по ОБЖ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общекомандное место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школы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8" y="1799323"/>
            <a:ext cx="3627618" cy="4836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27829"/>
            <a:ext cx="5611091" cy="4208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06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этап   по предметам: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Право, математика, физическая культура, технология.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95" y="2951017"/>
            <a:ext cx="5412174" cy="346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42" y="2951018"/>
            <a:ext cx="6169921" cy="346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48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81" y="0"/>
            <a:ext cx="1661808" cy="13965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23"/>
            <a:ext cx="1803862" cy="140866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1931" y="6554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Интеллектуальная Олимпиада Приволжского </a:t>
            </a:r>
            <a:b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федерального округа среди школьников </a:t>
            </a:r>
            <a:b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«Что? Где? Когда?»</a:t>
            </a: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- АСОШ №3</a:t>
            </a:r>
            <a:b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место - АСОШ №3</a:t>
            </a:r>
            <a:b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место -  АСОШ №1</a:t>
            </a:r>
            <a:r>
              <a:rPr lang="ru-RU" sz="2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4370" y="65544"/>
            <a:ext cx="10515600" cy="1705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3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3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image1.png" descr="C:\Users\Методист\Downloads\WhatsApp Image 2021-12-10 at 15.23.08.jpeg"/>
          <p:cNvPicPr/>
          <p:nvPr/>
        </p:nvPicPr>
        <p:blipFill>
          <a:blip r:embed="rId4"/>
          <a:srcRect t="24548" r="28732" b="25993"/>
          <a:stretch>
            <a:fillRect/>
          </a:stretch>
        </p:blipFill>
        <p:spPr>
          <a:xfrm>
            <a:off x="240723" y="2566555"/>
            <a:ext cx="5567796" cy="4097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2.png" descr="C:\Users\Методист\Downloads\WhatsApp Image 2021-12-10 at 15.21.56.jpeg"/>
          <p:cNvPicPr/>
          <p:nvPr/>
        </p:nvPicPr>
        <p:blipFill>
          <a:blip r:embed="rId5"/>
          <a:srcRect l="5617" t="18376" r="15729"/>
          <a:stretch>
            <a:fillRect/>
          </a:stretch>
        </p:blipFill>
        <p:spPr>
          <a:xfrm>
            <a:off x="6161809" y="2587335"/>
            <a:ext cx="5067255" cy="4076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49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МЕРОПРИЯТИЯ (КОНКУРСЫ, АКЦИИ)</a:t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7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9 декабря - День Героев Отечества</a:t>
            </a:r>
            <a:br>
              <a:rPr lang="ru-RU" altLang="ru-RU" sz="27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7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учащиеся школ района</a:t>
            </a:r>
            <a:r>
              <a:rPr lang="ru-RU" altLang="ru-RU" sz="2700" b="1" i="1" dirty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700" b="1" i="1" dirty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endParaRPr lang="ru-RU" sz="2700" i="1" dirty="0">
              <a:solidFill>
                <a:srgbClr val="00206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031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3815"/>
            <a:ext cx="5597239" cy="4197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35" y="2493815"/>
            <a:ext cx="5597238" cy="4197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195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МЕРОПРИЯТИЯ 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  <a:t>онлайн - урок 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посвящённый Дню Героев Отечества</a:t>
            </a:r>
            <a:b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встреча 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с людьми проявившими доблесть и отвагу на полях сражений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: </a:t>
            </a:r>
            <a: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  <a:t>- 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участником Великой отечественной войны, 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Ботовым Борисом Алексеевичем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, </a:t>
            </a:r>
            <a: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latin typeface="Tahoma" panose="020B0604030504040204" pitchFamily="34" charset="0"/>
                <a:ea typeface="+mn-ea"/>
                <a:cs typeface="+mn-cs"/>
              </a:rPr>
              <a:t>награжденным 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орденом Великой Отечественной войны 1 степени и орденом Красной Звезды; - участником боевых действий в Афганистане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, </a:t>
            </a:r>
            <a:r>
              <a:rPr lang="ru-RU" alt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Вафиным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 Рустемом </a:t>
            </a:r>
            <a:r>
              <a:rPr lang="ru-RU" altLang="ru-RU" sz="1800" b="1" dirty="0" err="1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Габдулхаковичем</a:t>
            </a:r>
            <a: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  <a:t>, награжденным орденом Красной Звезды. </a:t>
            </a:r>
            <a:br>
              <a:rPr lang="ru-RU" altLang="ru-RU" sz="1800" b="1" dirty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26987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5" y="2397702"/>
            <a:ext cx="5586845" cy="4190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2" y="2397702"/>
            <a:ext cx="5195456" cy="4190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796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МЕРОПРИЯТИЯ (КОНКУРСЫ, АКЦИИ)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В рамках Дня Героев Отечества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торжественное мероприятие с участием почетных гостей</a:t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учащиеся </a:t>
            </a:r>
            <a:r>
              <a:rPr lang="ru-RU" altLang="ru-RU" sz="2000" b="1" i="1" dirty="0" err="1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Левашевской</a:t>
            </a:r>
            <a:r>
              <a:rPr lang="ru-RU" altLang="ru-RU" sz="2000" b="1" i="1" dirty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 школы</a:t>
            </a: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  <a:t>День рождения ВПК «КАСКАД» (8 лет) </a:t>
            </a:r>
            <a:b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  <a:t>Принятие в ряды Юнармейцев, </a:t>
            </a:r>
            <a:b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200" b="1" dirty="0" smtClean="0">
                <a:latin typeface="Tahoma" panose="020B0604030504040204" pitchFamily="34" charset="0"/>
                <a:ea typeface="+mn-ea"/>
                <a:cs typeface="+mn-cs"/>
              </a:rPr>
              <a:t>Смотр отряда ЮИД</a:t>
            </a:r>
            <a:r>
              <a:rPr lang="ru-RU" alt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26987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6" y="2802948"/>
            <a:ext cx="5268191" cy="3951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81" y="2802948"/>
            <a:ext cx="5195455" cy="3896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50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340" y="-376669"/>
            <a:ext cx="10515600" cy="169068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ПРОФИЛАКТИКА 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6" y="2500311"/>
            <a:ext cx="5451764" cy="4088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10" y="2500311"/>
            <a:ext cx="5337462" cy="400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797880" y="468675"/>
            <a:ext cx="82192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Беседа по профилактике правонарушений среди несовершеннолетних</a:t>
            </a:r>
            <a:b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участием инспектора ПДН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Н.Г.Чекалиной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</a:t>
            </a:r>
            <a:r>
              <a:rPr lang="ru-RU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Большетиганской</a:t>
            </a:r>
            <a:r>
              <a:rPr lang="ru-RU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Сахаровской,Реченской</a:t>
            </a:r>
            <a:r>
              <a:rPr lang="ru-RU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школ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2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МЕРОПРИЯТИЯ (КОНКУРСЫ, АКЦИИ)</a:t>
            </a:r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  <a:t>В</a:t>
            </a: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сероссийская культурно-просветительская акция</a:t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  <a:t>"Культурный </a:t>
            </a: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марафон»</a:t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учащиеся школ</a:t>
            </a: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8" y="1914525"/>
            <a:ext cx="4814455" cy="4814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794" y="2051050"/>
            <a:ext cx="6624206" cy="441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МЕРОПРИЯТИЯ (КОНКУРСЫ, АКЦИИ)</a:t>
            </a:r>
            <a:b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</a:rPr>
            </a:br>
            <a: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(6.12.2021)  Акция «Волонтеры будущего»</a:t>
            </a:r>
            <a:b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учащиеся школ</a:t>
            </a:r>
          </a:p>
        </p:txBody>
      </p:sp>
      <p:pic>
        <p:nvPicPr>
          <p:cNvPr id="6147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509" y="1825550"/>
            <a:ext cx="3990109" cy="4955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219" y="1908691"/>
            <a:ext cx="4193307" cy="4872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301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440873" y="265147"/>
            <a:ext cx="10515600" cy="101686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МЕРОПРИЯТИЯ (КОНКУРСЫ, АКЦИИ)</a:t>
            </a:r>
            <a:b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</a:rPr>
              <a:t>Участие в </a:t>
            </a:r>
            <a:r>
              <a:rPr lang="en-US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V </a:t>
            </a:r>
            <a:r>
              <a:rPr lang="tt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Республиканском конкурсе</a:t>
            </a:r>
            <a:br>
              <a:rPr lang="tt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tt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детского творчества </a:t>
            </a:r>
            <a: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tt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Таланты Татарстана</a:t>
            </a:r>
            <a: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  <a:br>
              <a:rPr lang="ru-RU" altLang="ru-RU" sz="18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воспитанники Центра Детского Творчества </a:t>
            </a:r>
          </a:p>
        </p:txBody>
      </p:sp>
      <p:pic>
        <p:nvPicPr>
          <p:cNvPr id="7171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6" b="1735"/>
          <a:stretch>
            <a:fillRect/>
          </a:stretch>
        </p:blipFill>
        <p:spPr>
          <a:xfrm>
            <a:off x="4461596" y="3688699"/>
            <a:ext cx="3924300" cy="2951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t="1488"/>
          <a:stretch>
            <a:fillRect/>
          </a:stretch>
        </p:blipFill>
        <p:spPr bwMode="auto">
          <a:xfrm>
            <a:off x="264823" y="3688700"/>
            <a:ext cx="4051300" cy="2951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5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8" t="2441" r="2087" b="42787"/>
          <a:stretch>
            <a:fillRect/>
          </a:stretch>
        </p:blipFill>
        <p:spPr bwMode="auto">
          <a:xfrm>
            <a:off x="8582891" y="3048254"/>
            <a:ext cx="3169227" cy="3518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176" name="Прямоугольник 8"/>
          <p:cNvSpPr>
            <a:spLocks noChangeArrowheads="1"/>
          </p:cNvSpPr>
          <p:nvPr/>
        </p:nvSpPr>
        <p:spPr bwMode="auto">
          <a:xfrm>
            <a:off x="1671854" y="2413746"/>
            <a:ext cx="4884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ahoma" panose="020B0604030504040204" pitchFamily="34" charset="0"/>
                <a:cs typeface="Tahoma" panose="020B0604030504040204" pitchFamily="34" charset="0"/>
              </a:rPr>
              <a:t>номинация «Моя малая родина»</a:t>
            </a:r>
          </a:p>
        </p:txBody>
      </p:sp>
      <p:sp>
        <p:nvSpPr>
          <p:cNvPr id="7177" name="Прямоугольник 9"/>
          <p:cNvSpPr>
            <a:spLocks noChangeArrowheads="1"/>
          </p:cNvSpPr>
          <p:nvPr/>
        </p:nvSpPr>
        <p:spPr bwMode="auto">
          <a:xfrm rot="10800000" flipV="1">
            <a:off x="6806045" y="2222404"/>
            <a:ext cx="52889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ahoma" panose="020B0604030504040204" pitchFamily="34" charset="0"/>
                <a:cs typeface="Tahoma" panose="020B0604030504040204" pitchFamily="34" charset="0"/>
              </a:rPr>
              <a:t>номинация «Такие разные стихи» - поэтические литературные произведения</a:t>
            </a:r>
          </a:p>
        </p:txBody>
      </p:sp>
      <p:pic>
        <p:nvPicPr>
          <p:cNvPr id="10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695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216" y="70643"/>
            <a:ext cx="10515600" cy="86453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</a:t>
            </a: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ЕРОПРИЯТИЯ (КОНКУРСЫ, АКЦИИ)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День борьбы с коррупцией</a:t>
            </a:r>
            <a: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</a:br>
            <a:endParaRPr lang="ru-RU" sz="2000" i="1" dirty="0"/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647608" cy="139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00" y="-41275"/>
            <a:ext cx="1562100" cy="149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27" y="3263990"/>
            <a:ext cx="2323140" cy="13849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9" y="1345855"/>
            <a:ext cx="3984669" cy="5389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46" y="4143352"/>
            <a:ext cx="3921505" cy="2693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46" y="1202223"/>
            <a:ext cx="3921505" cy="2941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36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64" y="0"/>
            <a:ext cx="1603663" cy="1347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670339" cy="13043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профилактический визит в МБДОУ Алексеевский детский сад №1 «Ромашка»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91" y="1838632"/>
            <a:ext cx="6294356" cy="472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07" y="2732908"/>
            <a:ext cx="4126561" cy="2763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423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64" y="0"/>
            <a:ext cx="1603663" cy="1347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55" y="43284"/>
            <a:ext cx="1670339" cy="13043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XII Межрегиональный (открытый) Фестиваль поисковой песни и агитбригад «Ровесников следы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2021»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МБОУ «</a:t>
            </a:r>
            <a:r>
              <a:rPr lang="ru-RU" sz="2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школа»           </a:t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1689141"/>
            <a:ext cx="59878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Лауреаты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степени:</a:t>
            </a:r>
          </a:p>
          <a:p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Фетхуллова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Лиана, </a:t>
            </a:r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Шухляева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София, </a:t>
            </a:r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Семёнова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Арина </a:t>
            </a:r>
          </a:p>
          <a:p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риз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зрительских 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симпатий: </a:t>
            </a:r>
          </a:p>
          <a:p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Фурасова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Алёна </a:t>
            </a:r>
            <a:endParaRPr lang="ru-RU" sz="2000" dirty="0"/>
          </a:p>
        </p:txBody>
      </p:sp>
      <p:pic>
        <p:nvPicPr>
          <p:cNvPr id="3074" name="Picture 2" descr="C:\Users\MinAdmin\Desktop\1179c63d-8cc0-4bca-bde9-a23829b6a4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91" y="1689141"/>
            <a:ext cx="6734103" cy="5050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8184" y="4189483"/>
            <a:ext cx="3048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А.А.Комракова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6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2229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СОРЕВНОВАНИЯ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спортивному туризму 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 Казань, «</a:t>
            </a:r>
            <a:r>
              <a:rPr lang="ru-RU" sz="20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Залинг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(12.12.2021)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2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Левашевской</a:t>
            </a: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 (воспитанники СДЮТЭ)</a:t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0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MinAdmin\Desktop\ec9f1da8-e96d-45db-824a-f8196cfcc3e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73" y="2128682"/>
            <a:ext cx="5676492" cy="4449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MinAdmin\Desktop\5e667b55-1f1b-4c90-b317-7562c0fd24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30" y="2128683"/>
            <a:ext cx="5932129" cy="4449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9542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93" y="18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49709" y="-8715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ФЕСТИВАЛЬ по линии ФОРПОСТ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среди отрядов профилактики правонарушений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 команд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2,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АСОШ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Левашевская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ООШ, Ромодановская СОШ,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Среднетиганская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Мокрокурналинская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ЯлкынскаяООШ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8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Ерыклинская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ООШ.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46090" y="154849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1 </a:t>
            </a:r>
            <a:r>
              <a:rPr lang="ru-RU" b="1" dirty="0">
                <a:latin typeface="Arial Black" pitchFamily="34" charset="0"/>
              </a:rPr>
              <a:t>место- </a:t>
            </a:r>
            <a:r>
              <a:rPr lang="ru-RU" b="1" dirty="0" err="1">
                <a:latin typeface="Arial Black" pitchFamily="34" charset="0"/>
              </a:rPr>
              <a:t>Ерыклинская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smtClean="0">
                <a:latin typeface="Arial Black" pitchFamily="34" charset="0"/>
              </a:rPr>
              <a:t>ООШ</a:t>
            </a:r>
          </a:p>
          <a:p>
            <a:r>
              <a:rPr lang="ru-RU" b="1" dirty="0" smtClean="0">
                <a:latin typeface="Arial Black" pitchFamily="34" charset="0"/>
              </a:rPr>
              <a:t>2 </a:t>
            </a:r>
            <a:r>
              <a:rPr lang="ru-RU" b="1" dirty="0">
                <a:latin typeface="Arial Black" pitchFamily="34" charset="0"/>
              </a:rPr>
              <a:t>место- </a:t>
            </a:r>
            <a:r>
              <a:rPr lang="ru-RU" b="1" dirty="0" err="1">
                <a:latin typeface="Arial Black" pitchFamily="34" charset="0"/>
              </a:rPr>
              <a:t>Среднетиганская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smtClean="0">
                <a:latin typeface="Arial Black" pitchFamily="34" charset="0"/>
              </a:rPr>
              <a:t>СОШ</a:t>
            </a:r>
          </a:p>
          <a:p>
            <a:r>
              <a:rPr lang="ru-RU" b="1" dirty="0" smtClean="0">
                <a:latin typeface="Arial Black" pitchFamily="34" charset="0"/>
              </a:rPr>
              <a:t>3 </a:t>
            </a:r>
            <a:r>
              <a:rPr lang="ru-RU" b="1" dirty="0">
                <a:latin typeface="Arial Black" pitchFamily="34" charset="0"/>
              </a:rPr>
              <a:t>место- АСОШ №</a:t>
            </a:r>
            <a:r>
              <a:rPr lang="ru-RU" b="1" dirty="0" smtClean="0">
                <a:latin typeface="Arial Black" pitchFamily="34" charset="0"/>
              </a:rPr>
              <a:t>3 </a:t>
            </a:r>
            <a:r>
              <a:rPr lang="ru-RU" b="1" dirty="0" err="1" smtClean="0">
                <a:latin typeface="Arial Black" pitchFamily="34" charset="0"/>
              </a:rPr>
              <a:t>м.Г.С.Боровикова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2050" name="Picture 2" descr="C:\Users\MinAdmin\Desktop\88b9b14e-d288-4e25-8a01-6516e8717ce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5068"/>
            <a:ext cx="5703817" cy="3800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C:\Users\MinAdmin\Desktop\b0e9c73d-9235-4662-b514-8b034fc352f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951" y="2945068"/>
            <a:ext cx="5935407" cy="3800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443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199" y="382557"/>
            <a:ext cx="10515600" cy="497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 декабря – День Конституции РФ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Всероссийский  урок «День Конституции РФ»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школы района</a:t>
            </a:r>
            <a:endParaRPr lang="ru-RU" sz="20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MinAdmin\Desktop\9144401b-5639-482e-9497-1a1e452895e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0" y="2486947"/>
            <a:ext cx="5608484" cy="4206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MinAdmin\Desktop\2441_n1887114_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793" y="2566220"/>
            <a:ext cx="5448160" cy="306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23563"/>
            <a:ext cx="10515600" cy="497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ЯРМАРКА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угощение блинами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Дошкольные учреждения поселка Алексеевское</a:t>
            </a:r>
            <a:endParaRPr lang="ru-RU" sz="20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39" y="2132249"/>
            <a:ext cx="4207997" cy="4477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MinAdmin\Desktop\471c1ae0-5493-4d61-8d76-eba3f6c9861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985" y="2132250"/>
            <a:ext cx="6786370" cy="4477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0736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13 декабря 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18 декабря 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803483"/>
              </p:ext>
            </p:extLst>
          </p:nvPr>
        </p:nvGraphicFramePr>
        <p:xfrm>
          <a:off x="72735" y="0"/>
          <a:ext cx="12032673" cy="69372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985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7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253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7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380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Дошкольные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учреждения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обучающий семинар для воспитателей по подготовке к смотру-конкурсу «Зеленый огонек – 2022» в формате 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Zoom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Руководители дошкольных учреждений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38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Геология» -10 чел. </a:t>
                      </a:r>
                      <a:endParaRPr lang="ru-RU" sz="12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867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Вторник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Мастер-класс: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«Музыка вокруг нас!»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школ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2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Алексеевского муниципального района РТ»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Совещание по наградной политики в режиме 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ZOOM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Методист отдела образования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727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История Татарстана» -1 чел. </a:t>
                      </a:r>
                      <a:endParaRPr lang="ru-RU" sz="12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7975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Мастер-класс:  «Простейшие барабанные ритмы»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школ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399466"/>
                  </a:ext>
                </a:extLst>
              </a:tr>
              <a:tr h="751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Родная (татарская) литература для учащихся-татар школ с русским языком обучения»- 2 чел.             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24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№1 имени </a:t>
                      </a:r>
                      <a:r>
                        <a:rPr lang="ru-RU" sz="1100" b="1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А.А.Малафеевой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Семинар педагогов дополнительного образования по линии Станции детского  юношеского  туризма и экскурсий.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64981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Министерство образования и науки РТ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Семинар по организации работы в системе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«Электронный детский сад»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Методист по дошкольному образованию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912395"/>
                  </a:ext>
                </a:extLst>
              </a:tr>
              <a:tr h="588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Педагогический совет: «Современные образовательные технологии и педагогические инновации как инструмент управления качеством образования» 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Мастер-класс: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«Традиционное ремесло и современный дизайн интерьера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67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Родной (татарский) язык для учащихся школ с татарским языком обучения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-19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чел.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549059"/>
              </p:ext>
            </p:extLst>
          </p:nvPr>
        </p:nvGraphicFramePr>
        <p:xfrm>
          <a:off x="72736" y="-227805"/>
          <a:ext cx="12119263" cy="65317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66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12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2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87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Школы района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IV Всероссийский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онлайн-зачет по финансовой грамотности для населения и предпринимателей.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 школ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1788216"/>
                  </a:ext>
                </a:extLst>
              </a:tr>
              <a:tr h="403452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Алексеевского муниципального района РТ»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Мастер-класс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«Традиционное ремесло и современный лук»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школ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1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Родной (татарский) язык для учащихся школ с русским языком обучения)-36 чел.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2252630"/>
                  </a:ext>
                </a:extLst>
              </a:tr>
              <a:tr h="602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республиканского профессионального конкурса «Воспитатель года» в 2021- 2022 учебном году (просмотр видеоматериалов)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6077810"/>
                  </a:ext>
                </a:extLst>
              </a:tr>
              <a:tr h="525754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№2 имени Героя Советского Союза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И.Е.Кочнева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«Математика</a:t>
                      </a:r>
                      <a:endParaRPr lang="ru-RU" sz="12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723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Татарский язык для учащихся русскоязычных групп школ с русским языком обучения»-17 чел.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0357735"/>
                  </a:ext>
                </a:extLst>
              </a:tr>
              <a:tr h="167230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19.12.2021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воскресенье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</a:t>
                      </a: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Специализированный научно-олимпиадный центр «</a:t>
                      </a:r>
                      <a:r>
                        <a:rPr lang="ru-RU" sz="1200" b="1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СОлНЦЕ</a:t>
                      </a: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игре «ЧТО? ГДЕ?</a:t>
                      </a:r>
                      <a:r>
                        <a:rPr lang="ru-RU" sz="12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КОГДА? С биологическим уклоном</a:t>
                      </a:r>
                    </a:p>
                    <a:p>
                      <a:pPr algn="ctr"/>
                      <a:r>
                        <a:rPr lang="ru-RU" sz="1200" i="1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АСОШ №2</a:t>
                      </a:r>
                      <a:endParaRPr lang="ru-RU" sz="12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501469"/>
              </p:ext>
            </p:extLst>
          </p:nvPr>
        </p:nvGraphicFramePr>
        <p:xfrm>
          <a:off x="1163782" y="1615045"/>
          <a:ext cx="9923317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1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15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94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005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63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13.12.2021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очереди в ближайшее время</a:t>
                      </a: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желающие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954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1537855" cy="1481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9455"/>
            <a:ext cx="1422184" cy="12768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3423</TotalTime>
  <Words>593</Words>
  <Application>Microsoft Office PowerPoint</Application>
  <PresentationFormat>Широкоэкранный</PresentationFormat>
  <Paragraphs>160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       </vt:lpstr>
      <vt:lpstr>  Посещение учреждений культуры в рамках федерального проекта  «ПУШКИНСКАЯ КАРТА»  всего зарегистрировано по району : 456 школьника, 233  студента- ААК</vt:lpstr>
      <vt:lpstr>     Занятия  в учреждениях образования педагоги-психологи, логопед занятия по профориентации в 9-х классах  учащиеся АСОШ №1, АСОШ №2,АСОШ №3   </vt:lpstr>
      <vt:lpstr>     Родительский контроль - вопросы организации  питания - участие родителей  в мероприятиях республиканского уровня    </vt:lpstr>
      <vt:lpstr>  СЕМИНАРЫ Центр непрерывного профессионального развития педагогов при КФУ «Взаимодействие ЦНППМР и муниципальных методических служб  по научно-методическому сопровождению индивидуальных образовательных маршрутов педагогических работников Республики Татарстан»   В.В.Егорова, заместитель начальника отдела образования  </vt:lpstr>
      <vt:lpstr>СЕМИНАРЫ  (08.12.2021) г.Казань,  «Центр психолого-педагогической реабилитации  и коррекции «Росток» республиканский семинар по третичной профилактике  суицидального поведения несовершеннолетних.  Педагоги-психологи</vt:lpstr>
      <vt:lpstr>СЕМИНАРЫ г.Казань, Центр дополнительного образования детей «Заречье»  Республиканский семинар «Интегрированный подход в реализации содержания дополнительных общеобразовательных программ художественного направления»  педагоги Центра Детского Творчества, ДШИ   </vt:lpstr>
      <vt:lpstr>   МБОУ АСОШ №1 имени А.А.Малафеевой Обучающий семинар по предмету: «Русский язык»  О.В.Паранева, учитель русского языка высшей квалификационной категории МБОУ «Билярская СОШ»  Учащиеся 11-х классов    </vt:lpstr>
      <vt:lpstr>СЕМИНАРЫ Аттестация руководителей образовательных организаций  с участием заместителя руководителя  Исполнительного комитета А.В.Симашевой   </vt:lpstr>
      <vt:lpstr>СЕМИНАРЫ Семинар с руководителями образовательных учреждений  по вопросу исполнения предписаний Департаментом надзора и контроля в сфере образования и оформление отчётов об исполнении.</vt:lpstr>
      <vt:lpstr> ВЕБИНАРЫ,СЕМИНАРЫ Всероссийская научно-практическая конференция «ОБРАЗОВАНИЕ И ДИАЛОГ КУЛЬТУР: ТРАДИЦИИ И СОВРЕМЕННОСТЬ»  педагоги Центра Детского Творчества</vt:lpstr>
      <vt:lpstr> ОНЛАЙН- ФОРУМ для учителей русского языка  МБОУ «Билярская СОШ»  </vt:lpstr>
      <vt:lpstr>Региональный чемпионат «Молодые профессионалы» (WorldSkills Russia)  компетенция «Электроника» 14-16 лет  В.Былинцев, учащийся Сахаровской школы (воспитанник ЦДТ) руководитель: Г.А.Былинцев   </vt:lpstr>
      <vt:lpstr>     КОНФЕРЕНЦИЯ V Всероссийская конференция-конкурс учащихся имени Л.Толстого  с участием праправнука Льва Толстого Владимиром Ильичем Толстым,  советником Президента РФ по культуре, президентом МАПРЯЛ.  Алия Фаттахова, ученица Алексеевкой школы №3   </vt:lpstr>
      <vt:lpstr>ОЛИМПИАДЫ Международная  онлайн- олимпиада  по ОБЖ II общекомандное место  учащиеся Билярской  школы </vt:lpstr>
      <vt:lpstr> ОЛИМПИАДЫ  муниципальный этап   по предметам: Право, математика, физическая культура, технология.   </vt:lpstr>
      <vt:lpstr>      ОЛИМПИАДЫ Интеллектуальная Олимпиада Приволжского  федерального округа среди школьников  «Что? Где? Когда?»  1 место - АСОШ №3 2 место - АСОШ №3  3 место -  АСОШ №1 </vt:lpstr>
      <vt:lpstr> МЕРОПРИЯТИЯ (КОНКУРСЫ, АКЦИИ)  9 декабря - День Героев Отечества учащиеся школ района </vt:lpstr>
      <vt:lpstr>    МЕРОПРИЯТИЯ  онлайн - урок посвящённый Дню Героев Отечества встреча с людьми проявившими доблесть и отвагу на полях сражений:  - участником Великой отечественной войны, Ботовым Борисом Алексеевичем,  награжденным орденом Великой Отечественной войны 1 степени и орденом Красной Звезды; - участником боевых действий в Афганистане, Вафиным Рустемом Габдулхаковичем, награжденным орденом Красной Звезды.     </vt:lpstr>
      <vt:lpstr>    МЕРОПРИЯТИЯ (КОНКУРСЫ, АКЦИИ) В рамках Дня Героев Отечества торжественное мероприятие с участием почетных гостей учащиеся Левашевской школы  День рождения ВПК «КАСКАД» (8 лет)  Принятие в ряды Юнармейцев,  Смотр отряда ЮИД </vt:lpstr>
      <vt:lpstr>ПРОФИЛАКТИКА  </vt:lpstr>
      <vt:lpstr>МЕРОПРИЯТИЯ (КОНКУРСЫ, АКЦИИ) Всероссийская культурно-просветительская акция  "Культурный марафон» учащиеся школ</vt:lpstr>
      <vt:lpstr>МЕРОПРИЯТИЯ (КОНКУРСЫ, АКЦИИ)  (6.12.2021)  Акция «Волонтеры будущего» учащиеся школ</vt:lpstr>
      <vt:lpstr>МЕРОПРИЯТИЯ (КОНКУРСЫ, АКЦИИ)  Участие в V Республиканском конкурсе  детского творчества «Таланты Татарстана» воспитанники Центра Детского Творчества </vt:lpstr>
      <vt:lpstr>МЕРОПРИЯТИЯ (КОНКУРСЫ, АКЦИИ) День борьбы с коррупцией </vt:lpstr>
      <vt:lpstr> МЕРОПРИЯТИЯ  профилактический визит в МБДОУ Алексеевский детский сад №1 «Ромашка» </vt:lpstr>
      <vt:lpstr> МЕРОПРИЯТИЯ  г.Казань,  XII Межрегиональный (открытый) Фестиваль поисковой песни и агитбригад «Ровесников следы – 2021»   МБОУ «Билярская школа»              </vt:lpstr>
      <vt:lpstr> СОРЕВНОВАНИЯ по спортивному туризму г. Казань, «Залинг» (12.12.2021)  учащиеся Билярской, Левашевской школ (воспитанники СДЮТЭ) </vt:lpstr>
      <vt:lpstr>    ФЕСТИВАЛЬ по линии ФОРПОСТ среди отрядов профилактики правонарушений 10 команд  АСОШ 1, АСОШ 2, АСОШ 3, Билярская СОШ, Левашевская ООШ, Ромодановская СОШ,   Среднетиганская СОШ, Мокрокурналинская СОШ, ЯлкынскаяООШ, Ерыклинская ООШ.  </vt:lpstr>
      <vt:lpstr>  МЕРОПРИЯТИЯ  к   12 декабря – День Конституции РФ Всероссийский  урок «День Конституции РФ»  школы района</vt:lpstr>
      <vt:lpstr>  ЯРМАРКА угощение блинами  Дошкольные учреждения поселка Алексеевское</vt:lpstr>
      <vt:lpstr>Презентация PowerPoint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Кирюхина</cp:lastModifiedBy>
  <cp:revision>1506</cp:revision>
  <dcterms:created xsi:type="dcterms:W3CDTF">2021-06-30T06:53:54Z</dcterms:created>
  <dcterms:modified xsi:type="dcterms:W3CDTF">2021-12-14T12:51:35Z</dcterms:modified>
</cp:coreProperties>
</file>